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2" r:id="rId12"/>
  </p:sldIdLst>
  <p:sldSz cx="9144000" cy="6858000" type="screen4x3"/>
  <p:notesSz cx="6797675" cy="9926638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9D77-1A5D-4215-9531-FC9632E47704}" type="datetimeFigureOut">
              <a:rPr lang="es-AR" smtClean="0"/>
              <a:t>25/06/2019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537-D923-4C27-95E1-CA45477897B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3244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9D77-1A5D-4215-9531-FC9632E47704}" type="datetimeFigureOut">
              <a:rPr lang="es-AR" smtClean="0"/>
              <a:t>25/06/2019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537-D923-4C27-95E1-CA45477897B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727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9D77-1A5D-4215-9531-FC9632E47704}" type="datetimeFigureOut">
              <a:rPr lang="es-AR" smtClean="0"/>
              <a:t>25/06/2019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537-D923-4C27-95E1-CA45477897B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627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9D77-1A5D-4215-9531-FC9632E47704}" type="datetimeFigureOut">
              <a:rPr lang="es-AR" smtClean="0"/>
              <a:t>25/06/2019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537-D923-4C27-95E1-CA45477897B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45704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9D77-1A5D-4215-9531-FC9632E47704}" type="datetimeFigureOut">
              <a:rPr lang="es-AR" smtClean="0"/>
              <a:t>25/06/2019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537-D923-4C27-95E1-CA45477897B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09248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9D77-1A5D-4215-9531-FC9632E47704}" type="datetimeFigureOut">
              <a:rPr lang="es-AR" smtClean="0"/>
              <a:t>25/06/2019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537-D923-4C27-95E1-CA45477897B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85626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9D77-1A5D-4215-9531-FC9632E47704}" type="datetimeFigureOut">
              <a:rPr lang="es-AR" smtClean="0"/>
              <a:t>25/06/2019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537-D923-4C27-95E1-CA45477897B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1906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9D77-1A5D-4215-9531-FC9632E47704}" type="datetimeFigureOut">
              <a:rPr lang="es-AR" smtClean="0"/>
              <a:t>25/06/2019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537-D923-4C27-95E1-CA45477897B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89168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9D77-1A5D-4215-9531-FC9632E47704}" type="datetimeFigureOut">
              <a:rPr lang="es-AR" smtClean="0"/>
              <a:t>25/06/2019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537-D923-4C27-95E1-CA45477897B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0654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9D77-1A5D-4215-9531-FC9632E47704}" type="datetimeFigureOut">
              <a:rPr lang="es-AR" smtClean="0"/>
              <a:t>25/06/2019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537-D923-4C27-95E1-CA45477897B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71806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9D77-1A5D-4215-9531-FC9632E47704}" type="datetimeFigureOut">
              <a:rPr lang="es-AR" smtClean="0"/>
              <a:t>25/06/2019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537-D923-4C27-95E1-CA45477897B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24717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D9D77-1A5D-4215-9531-FC9632E47704}" type="datetimeFigureOut">
              <a:rPr lang="es-AR" smtClean="0"/>
              <a:t>25/06/2019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79537-D923-4C27-95E1-CA45477897B8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99975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DIPLOMATURA LAUDATO SI</a:t>
            </a:r>
            <a:br>
              <a:rPr lang="es-AR" dirty="0" smtClean="0"/>
            </a:b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AR" dirty="0" smtClean="0"/>
              <a:t>MÓDULO III</a:t>
            </a:r>
          </a:p>
          <a:p>
            <a:r>
              <a:rPr lang="es-AR" dirty="0" smtClean="0"/>
              <a:t>RAÍZ HUMANA DE LA CRISIS ECOLÓGICA</a:t>
            </a:r>
          </a:p>
          <a:p>
            <a:r>
              <a:rPr lang="es-AR" dirty="0" smtClean="0"/>
              <a:t>Prof. Mercedes Sola</a:t>
            </a:r>
          </a:p>
          <a:p>
            <a:r>
              <a:rPr lang="es-AR" dirty="0" smtClean="0"/>
              <a:t>Obispado de Morón- Universidad de Morón</a:t>
            </a:r>
          </a:p>
          <a:p>
            <a:endParaRPr lang="es-AR" dirty="0" smtClean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662498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Respuestas integrales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AR" b="1" dirty="0"/>
              <a:t>É</a:t>
            </a:r>
            <a:r>
              <a:rPr lang="es-AR" b="1" dirty="0" smtClean="0"/>
              <a:t>ticas y Políticas= búsqueda del Bien Común</a:t>
            </a:r>
          </a:p>
          <a:p>
            <a:r>
              <a:rPr lang="es-AR" b="1" dirty="0" smtClean="0"/>
              <a:t>Conocimiento, investigación, pensamiento</a:t>
            </a:r>
          </a:p>
          <a:p>
            <a:r>
              <a:rPr lang="es-AR" b="1" dirty="0" smtClean="0"/>
              <a:t>Arte, poesía, vida interior.</a:t>
            </a:r>
          </a:p>
          <a:p>
            <a:r>
              <a:rPr lang="es-AR" b="1" dirty="0" smtClean="0"/>
              <a:t>Espiritualidad, religiones, formas de sabiduría ancestral</a:t>
            </a:r>
          </a:p>
          <a:p>
            <a:r>
              <a:rPr lang="es-AR" b="1" dirty="0" smtClean="0"/>
              <a:t>Núcleo ético-simbólico</a:t>
            </a:r>
          </a:p>
          <a:p>
            <a:r>
              <a:rPr lang="es-AR" b="1" dirty="0" smtClean="0"/>
              <a:t>Valores</a:t>
            </a:r>
          </a:p>
          <a:p>
            <a:r>
              <a:rPr lang="es-AR" b="1" dirty="0" smtClean="0"/>
              <a:t>Promoción de los derechos humanos personales y sociales</a:t>
            </a:r>
          </a:p>
          <a:p>
            <a:r>
              <a:rPr lang="es-AR" b="1" dirty="0" smtClean="0"/>
              <a:t>Camino educativo</a:t>
            </a:r>
          </a:p>
          <a:p>
            <a:r>
              <a:rPr lang="es-AR" b="1" dirty="0" smtClean="0"/>
              <a:t>Nuevo paradigma de desarrollo humano sostenible integral = ejes paz y justicia</a:t>
            </a:r>
          </a:p>
          <a:p>
            <a:endParaRPr lang="es-AR" dirty="0" smtClean="0"/>
          </a:p>
        </p:txBody>
      </p:sp>
    </p:spTree>
    <p:extLst>
      <p:ext uri="{BB962C8B-B14F-4D97-AF65-F5344CB8AC3E}">
        <p14:creationId xmlns:p14="http://schemas.microsoft.com/office/powerpoint/2010/main" val="2383395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Reflexiones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AR" b="1" dirty="0" smtClean="0"/>
              <a:t>La ciencia y la técnica no son neutros</a:t>
            </a:r>
          </a:p>
          <a:p>
            <a:r>
              <a:rPr lang="es-AR" b="1" dirty="0" smtClean="0"/>
              <a:t>Redefinir la idea de progreso </a:t>
            </a:r>
            <a:r>
              <a:rPr lang="es-AR" b="1" dirty="0"/>
              <a:t> </a:t>
            </a:r>
            <a:r>
              <a:rPr lang="es-AR" b="1" dirty="0" smtClean="0"/>
              <a:t>=desarrollo sostenible integral</a:t>
            </a:r>
          </a:p>
          <a:p>
            <a:r>
              <a:rPr lang="es-AR" b="1" dirty="0" smtClean="0"/>
              <a:t>Necesidad de reconstituir todas las dimensiones humanas</a:t>
            </a:r>
          </a:p>
          <a:p>
            <a:r>
              <a:rPr lang="es-AR" b="1" dirty="0" smtClean="0"/>
              <a:t>Respeto a la persona y su dignidad espiritual</a:t>
            </a:r>
          </a:p>
          <a:p>
            <a:r>
              <a:rPr lang="es-AR" b="1" dirty="0" smtClean="0"/>
              <a:t>Respuesta integral ética y política</a:t>
            </a:r>
          </a:p>
          <a:p>
            <a:r>
              <a:rPr lang="es-AR" b="1" dirty="0" smtClean="0"/>
              <a:t>Revolución cultural</a:t>
            </a:r>
          </a:p>
          <a:p>
            <a:r>
              <a:rPr lang="es-AR" b="1" dirty="0" smtClean="0"/>
              <a:t>Trabajar en las mediaciones: “camino educativo”</a:t>
            </a:r>
          </a:p>
          <a:p>
            <a:endParaRPr lang="es-AR" b="1" dirty="0"/>
          </a:p>
        </p:txBody>
      </p:sp>
    </p:spTree>
    <p:extLst>
      <p:ext uri="{BB962C8B-B14F-4D97-AF65-F5344CB8AC3E}">
        <p14:creationId xmlns:p14="http://schemas.microsoft.com/office/powerpoint/2010/main" val="2778685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Encíclica </a:t>
            </a:r>
            <a:r>
              <a:rPr lang="es-AR" dirty="0" err="1" smtClean="0"/>
              <a:t>Laudato</a:t>
            </a:r>
            <a:r>
              <a:rPr lang="es-AR" dirty="0" smtClean="0"/>
              <a:t> Si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AR" dirty="0"/>
          </a:p>
          <a:p>
            <a:pPr marL="0" indent="0" algn="ctr">
              <a:buNone/>
            </a:pPr>
            <a:r>
              <a:rPr lang="es-AR" b="1" dirty="0" smtClean="0"/>
              <a:t>oportunidad</a:t>
            </a:r>
            <a:r>
              <a:rPr lang="es-AR" dirty="0" smtClean="0"/>
              <a:t> </a:t>
            </a:r>
          </a:p>
          <a:p>
            <a:pPr marL="0" indent="0" algn="ctr">
              <a:buNone/>
            </a:pPr>
            <a:r>
              <a:rPr lang="es-AR" b="1" dirty="0"/>
              <a:t>n</a:t>
            </a:r>
            <a:r>
              <a:rPr lang="es-AR" b="1" dirty="0" smtClean="0"/>
              <a:t>otas formales</a:t>
            </a:r>
          </a:p>
          <a:p>
            <a:pPr marL="0" indent="0" algn="ctr">
              <a:buNone/>
            </a:pPr>
            <a:r>
              <a:rPr lang="es-AR" b="1" dirty="0" smtClean="0"/>
              <a:t>estructura</a:t>
            </a:r>
            <a:endParaRPr lang="es-AR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187624" y="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315130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oportunidad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AR" dirty="0" smtClean="0"/>
          </a:p>
          <a:p>
            <a:r>
              <a:rPr lang="es-AR" b="1" dirty="0" smtClean="0"/>
              <a:t>Incidencia en el presente histórico</a:t>
            </a:r>
          </a:p>
          <a:p>
            <a:r>
              <a:rPr lang="es-AR" b="1" dirty="0" smtClean="0"/>
              <a:t>Tiempo propicio- </a:t>
            </a:r>
            <a:r>
              <a:rPr lang="es-AR" b="1" dirty="0" err="1" smtClean="0"/>
              <a:t>kairós</a:t>
            </a:r>
            <a:endParaRPr lang="es-AR" b="1" dirty="0"/>
          </a:p>
          <a:p>
            <a:pPr marL="0" indent="0" algn="ctr">
              <a:buNone/>
            </a:pPr>
            <a:r>
              <a:rPr lang="es-AR" b="1" dirty="0" smtClean="0"/>
              <a:t>Conversión ecológica (personal y comunitaria)</a:t>
            </a:r>
          </a:p>
          <a:p>
            <a:pPr marL="0" indent="0" algn="ctr">
              <a:buNone/>
            </a:pPr>
            <a:r>
              <a:rPr lang="es-AR" b="1" dirty="0" smtClean="0"/>
              <a:t>Nueva etapa civilizatoria: </a:t>
            </a:r>
          </a:p>
          <a:p>
            <a:pPr algn="ctr"/>
            <a:r>
              <a:rPr lang="es-AR" b="1" dirty="0" smtClean="0"/>
              <a:t>Orientar el conocimiento y la acción hacia la verdad y la justicia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539722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Notas formales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b="1" dirty="0" smtClean="0"/>
          </a:p>
          <a:p>
            <a:r>
              <a:rPr lang="es-AR" b="1" dirty="0" smtClean="0"/>
              <a:t>Apelación a San Francisco de Asís</a:t>
            </a:r>
          </a:p>
          <a:p>
            <a:r>
              <a:rPr lang="es-AR" b="1" dirty="0" smtClean="0"/>
              <a:t>Casa Común - Bien Común</a:t>
            </a:r>
          </a:p>
          <a:p>
            <a:r>
              <a:rPr lang="es-AR" b="1" dirty="0" smtClean="0"/>
              <a:t>Estilo expresivo</a:t>
            </a:r>
          </a:p>
          <a:p>
            <a:r>
              <a:rPr lang="es-AR" b="1" dirty="0" smtClean="0"/>
              <a:t>interpelación</a:t>
            </a:r>
          </a:p>
          <a:p>
            <a:r>
              <a:rPr lang="es-AR" b="1" dirty="0" smtClean="0"/>
              <a:t>Forma: jerarquización de cada esfera de problemas</a:t>
            </a:r>
          </a:p>
          <a:p>
            <a:endParaRPr lang="es-AR" b="1" dirty="0"/>
          </a:p>
        </p:txBody>
      </p:sp>
    </p:spTree>
    <p:extLst>
      <p:ext uri="{BB962C8B-B14F-4D97-AF65-F5344CB8AC3E}">
        <p14:creationId xmlns:p14="http://schemas.microsoft.com/office/powerpoint/2010/main" val="2705165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Estructura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AR" b="1" dirty="0" err="1" smtClean="0"/>
              <a:t>Supraordenación</a:t>
            </a:r>
            <a:r>
              <a:rPr lang="es-AR" b="1" dirty="0" smtClean="0"/>
              <a:t> de las esferas de discurso</a:t>
            </a:r>
          </a:p>
          <a:p>
            <a:pPr marL="457200" lvl="1" indent="0">
              <a:buNone/>
            </a:pPr>
            <a:r>
              <a:rPr lang="es-AR" b="1" dirty="0" smtClean="0"/>
              <a:t>	Aportes de diversas ciencias</a:t>
            </a:r>
          </a:p>
          <a:p>
            <a:pPr marL="457200" lvl="1" indent="0">
              <a:buNone/>
            </a:pPr>
            <a:r>
              <a:rPr lang="es-AR" b="1" dirty="0"/>
              <a:t>	</a:t>
            </a:r>
            <a:r>
              <a:rPr lang="es-AR" b="1" dirty="0" smtClean="0"/>
              <a:t>fundamentación filosófica y teológica</a:t>
            </a:r>
          </a:p>
          <a:p>
            <a:pPr marL="457200" lvl="1" indent="0">
              <a:buNone/>
            </a:pPr>
            <a:r>
              <a:rPr lang="es-AR" b="1" dirty="0"/>
              <a:t>	</a:t>
            </a:r>
            <a:r>
              <a:rPr lang="es-AR" b="1" dirty="0" smtClean="0"/>
              <a:t>diálogo entre fe y razón</a:t>
            </a:r>
          </a:p>
          <a:p>
            <a:pPr marL="457200" lvl="1" indent="0">
              <a:buNone/>
            </a:pPr>
            <a:r>
              <a:rPr lang="es-AR" b="1" dirty="0" smtClean="0"/>
              <a:t>	carácter de totalidad =/ sumatoria de partes</a:t>
            </a:r>
          </a:p>
          <a:p>
            <a:pPr marL="457200" lvl="1" indent="0">
              <a:buNone/>
            </a:pPr>
            <a:r>
              <a:rPr lang="es-AR" b="1" dirty="0"/>
              <a:t>	</a:t>
            </a:r>
            <a:r>
              <a:rPr lang="es-AR" b="1" dirty="0" err="1" smtClean="0"/>
              <a:t>transdisiplinariedad</a:t>
            </a:r>
            <a:endParaRPr lang="es-AR" b="1" dirty="0" smtClean="0"/>
          </a:p>
          <a:p>
            <a:pPr marL="457200" lvl="1" indent="0">
              <a:buNone/>
            </a:pPr>
            <a:r>
              <a:rPr lang="es-AR" b="1" dirty="0" smtClean="0"/>
              <a:t>	microcosmos= macrocosmos</a:t>
            </a:r>
            <a:endParaRPr lang="es-AR" b="1" dirty="0"/>
          </a:p>
        </p:txBody>
      </p:sp>
    </p:spTree>
    <p:extLst>
      <p:ext uri="{BB962C8B-B14F-4D97-AF65-F5344CB8AC3E}">
        <p14:creationId xmlns:p14="http://schemas.microsoft.com/office/powerpoint/2010/main" val="3150346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b="1" dirty="0" smtClean="0"/>
              <a:t>Crisis </a:t>
            </a:r>
            <a:r>
              <a:rPr lang="es-AR" b="1" dirty="0" err="1" smtClean="0"/>
              <a:t>ecólogica</a:t>
            </a:r>
            <a:r>
              <a:rPr lang="es-AR" b="1" dirty="0" smtClean="0"/>
              <a:t> compleja ambiental y social</a:t>
            </a:r>
            <a:endParaRPr lang="es-A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Raíces humanas</a:t>
            </a:r>
          </a:p>
          <a:p>
            <a:r>
              <a:rPr lang="es-AR" b="1" dirty="0" smtClean="0"/>
              <a:t>Técnica: creatividad y poder</a:t>
            </a:r>
          </a:p>
          <a:p>
            <a:r>
              <a:rPr lang="es-AR" b="1" dirty="0" smtClean="0"/>
              <a:t>Globalización del paradigma tecnocrático</a:t>
            </a:r>
          </a:p>
          <a:p>
            <a:r>
              <a:rPr lang="es-AR" b="1" dirty="0" smtClean="0"/>
              <a:t>Crisis y consecuencias del antropocentrismo moderno</a:t>
            </a:r>
          </a:p>
          <a:p>
            <a:pPr lvl="2"/>
            <a:r>
              <a:rPr lang="es-AR" b="1" dirty="0" smtClean="0"/>
              <a:t>Transformación del trabajo</a:t>
            </a:r>
          </a:p>
          <a:p>
            <a:pPr lvl="2"/>
            <a:r>
              <a:rPr lang="es-AR" b="1" dirty="0" smtClean="0"/>
              <a:t>Relativismo</a:t>
            </a:r>
          </a:p>
          <a:p>
            <a:pPr lvl="2"/>
            <a:r>
              <a:rPr lang="es-AR" b="1" dirty="0" smtClean="0"/>
              <a:t>Innovación biológica </a:t>
            </a:r>
            <a:endParaRPr lang="es-AR" b="1" dirty="0"/>
          </a:p>
        </p:txBody>
      </p:sp>
    </p:spTree>
    <p:extLst>
      <p:ext uri="{BB962C8B-B14F-4D97-AF65-F5344CB8AC3E}">
        <p14:creationId xmlns:p14="http://schemas.microsoft.com/office/powerpoint/2010/main" val="716694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Raíces  humanas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AR" b="1" dirty="0" smtClean="0"/>
              <a:t>.Paradigma tecnocrático</a:t>
            </a:r>
          </a:p>
          <a:p>
            <a:r>
              <a:rPr lang="es-AR" b="1" dirty="0" smtClean="0"/>
              <a:t>Alianza entre tecnología y poder económico financiero</a:t>
            </a:r>
          </a:p>
          <a:p>
            <a:r>
              <a:rPr lang="es-AR" b="1" dirty="0" smtClean="0"/>
              <a:t>Ciencia y técnica no son neutrales</a:t>
            </a:r>
          </a:p>
          <a:p>
            <a:r>
              <a:rPr lang="es-AR" b="1" dirty="0" smtClean="0"/>
              <a:t>Subsunción de la política a la economía</a:t>
            </a:r>
          </a:p>
          <a:p>
            <a:r>
              <a:rPr lang="es-AR" b="1" dirty="0" smtClean="0"/>
              <a:t>distorsión del trabajo y la economía real</a:t>
            </a:r>
          </a:p>
          <a:p>
            <a:r>
              <a:rPr lang="es-AR" b="1" dirty="0" smtClean="0"/>
              <a:t>Entronización del mercado</a:t>
            </a:r>
          </a:p>
          <a:p>
            <a:r>
              <a:rPr lang="es-AR" b="1" dirty="0" smtClean="0"/>
              <a:t> globalización de estilos de vida y modelos de producción y consumo</a:t>
            </a:r>
          </a:p>
          <a:p>
            <a:r>
              <a:rPr lang="es-AR" b="1" dirty="0" smtClean="0"/>
              <a:t>Reduccionismo a un progreso unidimensional</a:t>
            </a:r>
          </a:p>
          <a:p>
            <a:r>
              <a:rPr lang="es-AR" b="1" dirty="0" smtClean="0"/>
              <a:t>Inequidad Norte-Sur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240372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Síntomas de la degradación social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s-AR" dirty="0" smtClean="0"/>
          </a:p>
          <a:p>
            <a:r>
              <a:rPr lang="es-AR" b="1" dirty="0" smtClean="0"/>
              <a:t>Pobreza</a:t>
            </a:r>
          </a:p>
          <a:p>
            <a:r>
              <a:rPr lang="es-AR" b="1" dirty="0" smtClean="0"/>
              <a:t>Exclusión</a:t>
            </a:r>
          </a:p>
          <a:p>
            <a:r>
              <a:rPr lang="es-AR" b="1" dirty="0" smtClean="0"/>
              <a:t>Nuevas formas de violencia</a:t>
            </a:r>
          </a:p>
          <a:p>
            <a:r>
              <a:rPr lang="es-AR" b="1" dirty="0" smtClean="0"/>
              <a:t>Pérdida del sentido de la vida</a:t>
            </a:r>
          </a:p>
          <a:p>
            <a:r>
              <a:rPr lang="es-AR" b="1" dirty="0" smtClean="0"/>
              <a:t>Inequidad</a:t>
            </a:r>
          </a:p>
          <a:p>
            <a:r>
              <a:rPr lang="es-AR" b="1" dirty="0" smtClean="0"/>
              <a:t>Fragmentación social</a:t>
            </a:r>
          </a:p>
          <a:p>
            <a:r>
              <a:rPr lang="es-AR" b="1" dirty="0" smtClean="0"/>
              <a:t>Consumo de drogas</a:t>
            </a:r>
            <a:endParaRPr lang="es-AR" b="1" dirty="0"/>
          </a:p>
        </p:txBody>
      </p:sp>
    </p:spTree>
    <p:extLst>
      <p:ext uri="{BB962C8B-B14F-4D97-AF65-F5344CB8AC3E}">
        <p14:creationId xmlns:p14="http://schemas.microsoft.com/office/powerpoint/2010/main" val="2119488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Síntomas de la degradación del ambiente natural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AR" dirty="0" smtClean="0"/>
          </a:p>
          <a:p>
            <a:r>
              <a:rPr lang="es-AR" b="1" dirty="0" smtClean="0"/>
              <a:t>Cambio climático </a:t>
            </a:r>
          </a:p>
          <a:p>
            <a:r>
              <a:rPr lang="es-AR" b="1" dirty="0" smtClean="0"/>
              <a:t>Pérdida de la biodiversidad</a:t>
            </a:r>
          </a:p>
          <a:p>
            <a:r>
              <a:rPr lang="es-AR" b="1" dirty="0" err="1" smtClean="0"/>
              <a:t>Extractivismo</a:t>
            </a:r>
            <a:endParaRPr lang="es-AR" b="1" dirty="0" smtClean="0"/>
          </a:p>
          <a:p>
            <a:r>
              <a:rPr lang="es-AR" b="1" dirty="0" smtClean="0"/>
              <a:t>Contaminación (aire/suelos/agua)</a:t>
            </a:r>
          </a:p>
          <a:p>
            <a:r>
              <a:rPr lang="es-AR" b="1" dirty="0" err="1" smtClean="0"/>
              <a:t>Biotoxicidad</a:t>
            </a:r>
            <a:r>
              <a:rPr lang="es-AR" b="1" dirty="0" smtClean="0"/>
              <a:t> acumulada</a:t>
            </a:r>
          </a:p>
          <a:p>
            <a:r>
              <a:rPr lang="es-AR" b="1" dirty="0" smtClean="0"/>
              <a:t>Manipulación genética</a:t>
            </a:r>
          </a:p>
          <a:p>
            <a:r>
              <a:rPr lang="es-AR" b="1" dirty="0" smtClean="0"/>
              <a:t>Abuso de las energías no renovables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372180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329</Words>
  <Application>Microsoft Office PowerPoint</Application>
  <PresentationFormat>Presentación en pantalla 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DIPLOMATURA LAUDATO SI </vt:lpstr>
      <vt:lpstr>Encíclica Laudato Si</vt:lpstr>
      <vt:lpstr>oportunidad</vt:lpstr>
      <vt:lpstr>Notas formales</vt:lpstr>
      <vt:lpstr>Estructura</vt:lpstr>
      <vt:lpstr>Crisis ecólogica compleja ambiental y social</vt:lpstr>
      <vt:lpstr>Raíces  humanas </vt:lpstr>
      <vt:lpstr>Síntomas de la degradación social</vt:lpstr>
      <vt:lpstr>Síntomas de la degradación del ambiente natural</vt:lpstr>
      <vt:lpstr>Respuestas integrales</vt:lpstr>
      <vt:lpstr>Reflexiones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DIPLOMARURA LAUDATO SI</dc:title>
  <dc:creator>Mercedes</dc:creator>
  <cp:lastModifiedBy>Mercedes</cp:lastModifiedBy>
  <cp:revision>15</cp:revision>
  <cp:lastPrinted>2019-06-25T18:23:42Z</cp:lastPrinted>
  <dcterms:created xsi:type="dcterms:W3CDTF">2019-06-24T17:41:45Z</dcterms:created>
  <dcterms:modified xsi:type="dcterms:W3CDTF">2019-06-25T18:56:41Z</dcterms:modified>
</cp:coreProperties>
</file>